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20.jpg" ContentType="image/jpeg"/>
  <Override PartName="/ppt/media/image32.jpg" ContentType="image/jpeg"/>
  <Override PartName="/ppt/media/image34.jpg" ContentType="image/jpeg"/>
  <Override PartName="/ppt/media/image6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7" r:id="rId33"/>
    <p:sldId id="29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CF546E-6063-41BE-86DA-E2F01A09C5D9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47F1B10B-5BFD-40A9-9D30-5DE33BD79E9E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7"/>
            <p14:sldId id="298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" initials="M" lastIdx="1" clrIdx="0">
    <p:extLst>
      <p:ext uri="{19B8F6BF-5375-455C-9EA6-DF929625EA0E}">
        <p15:presenceInfo xmlns:p15="http://schemas.microsoft.com/office/powerpoint/2012/main" userId="eae0089e292a1765" providerId="Windows Live"/>
      </p:ext>
    </p:extLst>
  </p:cmAuthor>
  <p:cmAuthor id="2" name="201095921933" initials="" lastIdx="1" clrIdx="1">
    <p:extLst>
      <p:ext uri="{19B8F6BF-5375-455C-9EA6-DF929625EA0E}">
        <p15:presenceInfo xmlns:p15="http://schemas.microsoft.com/office/powerpoint/2012/main" userId="d8825ecea6a5be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A2A"/>
    <a:srgbClr val="000000"/>
    <a:srgbClr val="9B0D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5256" autoAdjust="0"/>
  </p:normalViewPr>
  <p:slideViewPr>
    <p:cSldViewPr snapToGrid="0">
      <p:cViewPr varScale="1">
        <p:scale>
          <a:sx n="122" d="100"/>
          <a:sy n="122" d="100"/>
        </p:scale>
        <p:origin x="1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02A12-6B6B-4291-8024-842597287B88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DEFF9-C354-4095-BAC9-77A4D6279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7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0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1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6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7CA8B-1C51-43D0-A95F-B426E6F1B6DD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1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34C9-66F7-0065-B688-46A280AC7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409" y="1899467"/>
            <a:ext cx="7090899" cy="875322"/>
          </a:xfrm>
          <a:noFill/>
          <a:effectLst>
            <a:outerShdw sx="1000" sy="1000" algn="ctr" rotWithShape="0">
              <a:srgbClr val="C00000"/>
            </a:outerShdw>
          </a:effectLst>
        </p:spPr>
        <p:txBody>
          <a:bodyPr>
            <a:normAutofit/>
          </a:bodyPr>
          <a:lstStyle/>
          <a:p>
            <a:r>
              <a:rPr lang="en-US" sz="4000" b="1" i="1" dirty="0">
                <a:latin typeface="Bell MT" panose="02020503060305020303" pitchFamily="18" charset="0"/>
              </a:rPr>
              <a:t>Entertainment Show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8EEFA-F7E8-5DF3-4580-AA5259A94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046100"/>
            <a:ext cx="4540739" cy="1086339"/>
          </a:xfrm>
          <a:effectLst>
            <a:outerShdw sx="1000" sy="1000" algn="ctr" rotWithShape="0">
              <a:schemeClr val="accent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95250" prst="angle"/>
          </a:sp3d>
        </p:spPr>
        <p:txBody>
          <a:bodyPr/>
          <a:lstStyle/>
          <a:p>
            <a:r>
              <a:rPr lang="en-US" b="1" i="1" dirty="0"/>
              <a:t>Data Base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CF91F-590B-A6C5-F02B-CE73CBEBC0FA}"/>
              </a:ext>
            </a:extLst>
          </p:cNvPr>
          <p:cNvSpPr txBox="1"/>
          <p:nvPr/>
        </p:nvSpPr>
        <p:spPr>
          <a:xfrm>
            <a:off x="7172325" y="9906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4D9157-12EB-621E-C981-C4250B8B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2033"/>
      </p:ext>
    </p:extLst>
  </p:cSld>
  <p:clrMapOvr>
    <a:masterClrMapping/>
  </p:clrMapOvr>
  <p:transition spd="slow" advTm="3623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0139-AE05-DBF8-AA40-1DA1306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640" y="668337"/>
            <a:ext cx="3201270" cy="41080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fornian FB" panose="0207040306080B030204" pitchFamily="18" charset="0"/>
              </a:rPr>
              <a:t>Entertainment Show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B2B63A-4609-0025-A732-75CA79E60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3" y="1238865"/>
            <a:ext cx="5767797" cy="279236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96F01-8ACE-1AF8-454B-061486F15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6266" y="4368084"/>
            <a:ext cx="1517009" cy="4108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Movie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5E31CD-4A97-19E6-96CC-BCF4F196B3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2" y="4934729"/>
            <a:ext cx="2181529" cy="167663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F4DE6-E181-BE2D-E078-E950EA692E93}"/>
              </a:ext>
            </a:extLst>
          </p:cNvPr>
          <p:cNvSpPr/>
          <p:nvPr/>
        </p:nvSpPr>
        <p:spPr>
          <a:xfrm>
            <a:off x="3733211" y="4417645"/>
            <a:ext cx="2133600" cy="3612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56D1-C7E4-B3AC-38A7-B3F45ACB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71" y="5063334"/>
            <a:ext cx="3248478" cy="1419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415AB9-4301-B102-BB06-9E64EB8C7940}"/>
              </a:ext>
            </a:extLst>
          </p:cNvPr>
          <p:cNvSpPr/>
          <p:nvPr/>
        </p:nvSpPr>
        <p:spPr>
          <a:xfrm>
            <a:off x="8278761" y="4335356"/>
            <a:ext cx="1641987" cy="4898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TV Show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62659-8981-8F8D-D9CA-5244117A1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91" y="5063334"/>
            <a:ext cx="3258005" cy="1419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BA132-A26D-B5DC-5235-7083F971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06" y="1098805"/>
            <a:ext cx="3258004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788">
        <p14:shred/>
      </p:transition>
    </mc:Choice>
    <mc:Fallback xmlns="">
      <p:transition spd="slow" advTm="278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A6AC-CCC2-75E7-CC4F-40BAA4A2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58" y="801426"/>
            <a:ext cx="1372470" cy="52356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Viewer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B4B6-8DC0-B3FF-FC9D-D22C7608D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58" y="1657960"/>
            <a:ext cx="2391109" cy="32865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08577-E4AB-2946-7638-3D30093E7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4095" y="801426"/>
            <a:ext cx="1156159" cy="404146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B4130-1E7E-5E16-BA85-2DA18D07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08" y="1603927"/>
            <a:ext cx="6420746" cy="342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A0AE1-77DA-8797-C910-4217ED7F4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" y="5200040"/>
            <a:ext cx="1995972" cy="1580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C5C44F-CEE9-763C-38D3-5614BC0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22" y="-2028"/>
            <a:ext cx="1261909" cy="15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7">
        <p:fade/>
      </p:transition>
    </mc:Choice>
    <mc:Fallback xmlns="">
      <p:transition spd="med" advTm="300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8830-5DEB-BC75-CD95-221A16C9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93" y="286877"/>
            <a:ext cx="1175825" cy="70054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76F108-E0E4-2F31-C29D-71A57A0C4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" y="997257"/>
            <a:ext cx="4154130" cy="35396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A64BA-DF92-3ABA-6513-34ABA859C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2162" y="576928"/>
            <a:ext cx="1342974" cy="410497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5CECB-B4A4-9365-B954-399D7ED46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2" y="1173229"/>
            <a:ext cx="4361477" cy="336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06A123-5792-2B7B-FC61-9C08D37D8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52" y="5132073"/>
            <a:ext cx="30856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33">
        <p:random/>
      </p:transition>
    </mc:Choice>
    <mc:Fallback xmlns="">
      <p:transition spd="slow" advTm="1933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02E5-085E-0453-7952-A2DC1E0C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42" y="522647"/>
            <a:ext cx="1293812" cy="82391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85650-08AB-0F7E-1A24-B5E80030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1140" y="596465"/>
            <a:ext cx="1293812" cy="51895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1B1757-ED6C-49F2-AF9A-7C2BBCD7BB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2" y="1346559"/>
            <a:ext cx="3533812" cy="318611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4C4C2-BB5E-96E5-707C-789F846C6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10" y="4650658"/>
            <a:ext cx="2641190" cy="220734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AC16B6-D058-AE92-B207-9D4EE2BDE3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61" y="1346559"/>
            <a:ext cx="3716741" cy="3124636"/>
          </a:xfrm>
        </p:spPr>
      </p:pic>
    </p:spTree>
    <p:extLst>
      <p:ext uri="{BB962C8B-B14F-4D97-AF65-F5344CB8AC3E}">
        <p14:creationId xmlns:p14="http://schemas.microsoft.com/office/powerpoint/2010/main" val="56108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">
        <p159:morph option="byObject"/>
      </p:transition>
    </mc:Choice>
    <mc:Fallback xmlns="">
      <p:transition spd="slow" advTm="70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0083-DABB-A0D8-A711-859223BE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25" y="125566"/>
            <a:ext cx="2336697" cy="720213"/>
          </a:xfrm>
        </p:spPr>
        <p:txBody>
          <a:bodyPr>
            <a:noAutofit/>
          </a:bodyPr>
          <a:lstStyle/>
          <a:p>
            <a:r>
              <a:rPr lang="en-US" sz="4500" b="1" i="1" dirty="0"/>
              <a:t>Queries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60B017-C702-D252-6EC0-409A7E708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3339638"/>
            <a:ext cx="7539551" cy="30855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BAFD1-2BA3-9D91-8F99-5930FB01C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748" y="2037736"/>
            <a:ext cx="7743773" cy="3811588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Profile Data of users whose email  hotmail and subscription type is Monthly.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2B5695-F44E-CAFA-F318-A38CFE4B4BE6}"/>
              </a:ext>
            </a:extLst>
          </p:cNvPr>
          <p:cNvCxnSpPr/>
          <p:nvPr/>
        </p:nvCxnSpPr>
        <p:spPr>
          <a:xfrm>
            <a:off x="4713031" y="845779"/>
            <a:ext cx="213022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5C1FED6-A4B2-7095-187C-F3014080FE44}"/>
              </a:ext>
            </a:extLst>
          </p:cNvPr>
          <p:cNvSpPr/>
          <p:nvPr/>
        </p:nvSpPr>
        <p:spPr>
          <a:xfrm>
            <a:off x="774748" y="1104282"/>
            <a:ext cx="3913240" cy="599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Queries on one table </a:t>
            </a:r>
            <a:r>
              <a:rPr lang="en-US" sz="3000" b="1" dirty="0"/>
              <a:t>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41CE86-0C14-13DD-759B-CCADF78C7012}"/>
              </a:ext>
            </a:extLst>
          </p:cNvPr>
          <p:cNvCxnSpPr/>
          <p:nvPr/>
        </p:nvCxnSpPr>
        <p:spPr>
          <a:xfrm>
            <a:off x="953729" y="1704049"/>
            <a:ext cx="3372465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33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7">
        <p15:prstTrans prst="fallOver"/>
      </p:transition>
    </mc:Choice>
    <mc:Fallback xmlns="">
      <p:transition spd="slow" advTm="68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5227-6CD5-0D04-72FC-EC6BD27F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238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2-)Retrieve The Name of each female actress.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B5B5F-A2DA-68CA-B07C-DD903E70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920883"/>
            <a:ext cx="7542635" cy="3924848"/>
          </a:xfrm>
        </p:spPr>
      </p:pic>
    </p:spTree>
    <p:extLst>
      <p:ext uri="{BB962C8B-B14F-4D97-AF65-F5344CB8AC3E}">
        <p14:creationId xmlns:p14="http://schemas.microsoft.com/office/powerpoint/2010/main" val="2757965593"/>
      </p:ext>
    </p:extLst>
  </p:cSld>
  <p:clrMapOvr>
    <a:masterClrMapping/>
  </p:clrMapOvr>
  <p:transition spd="slow" advTm="751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6FC-68A4-3C42-4242-F9D17434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3-)Retrieve Company name and years since foundation in descending order.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6F1D7-A4C6-D379-58F0-74BA0098F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9" y="1874786"/>
            <a:ext cx="8561439" cy="4351338"/>
          </a:xfrm>
        </p:spPr>
      </p:pic>
    </p:spTree>
    <p:extLst>
      <p:ext uri="{BB962C8B-B14F-4D97-AF65-F5344CB8AC3E}">
        <p14:creationId xmlns:p14="http://schemas.microsoft.com/office/powerpoint/2010/main" val="664814232"/>
      </p:ext>
    </p:extLst>
  </p:cSld>
  <p:clrMapOvr>
    <a:masterClrMapping/>
  </p:clrMapOvr>
  <p:transition spd="slow" advTm="759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A2EE-3B95-A544-F33B-9FFE2916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4-)Retrieve Entertainment Shows Type and their number.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B6B58-45B4-AC40-8A3E-3A304CC0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91" y="1900431"/>
            <a:ext cx="6617144" cy="4182059"/>
          </a:xfrm>
        </p:spPr>
      </p:pic>
    </p:spTree>
    <p:extLst>
      <p:ext uri="{BB962C8B-B14F-4D97-AF65-F5344CB8AC3E}">
        <p14:creationId xmlns:p14="http://schemas.microsoft.com/office/powerpoint/2010/main" val="42878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18">
        <p:split orient="vert"/>
      </p:transition>
    </mc:Choice>
    <mc:Fallback xmlns="">
      <p:transition spd="slow" advTm="518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A57D-5C11-61C8-9FC7-FF4F9083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5-)Retrieve Show Name  that kids can watch under parents guide (PG13) and Language "English“.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B72A1-8847-40D1-FB7F-EF6D3D053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73" y="2250153"/>
            <a:ext cx="8127378" cy="3590207"/>
          </a:xfrm>
        </p:spPr>
      </p:pic>
    </p:spTree>
    <p:extLst>
      <p:ext uri="{BB962C8B-B14F-4D97-AF65-F5344CB8AC3E}">
        <p14:creationId xmlns:p14="http://schemas.microsoft.com/office/powerpoint/2010/main" val="2116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18">
        <p14:reveal/>
      </p:transition>
    </mc:Choice>
    <mc:Fallback xmlns="">
      <p:transition spd="slow" advTm="91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EA27-C933-8400-F3BA-07FF9330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Movie Name and it's duration in hours.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1CE63-3686-008C-3F6B-4109D5C6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55" y="2021215"/>
            <a:ext cx="7357925" cy="4015792"/>
          </a:xfrm>
        </p:spPr>
      </p:pic>
    </p:spTree>
    <p:extLst>
      <p:ext uri="{BB962C8B-B14F-4D97-AF65-F5344CB8AC3E}">
        <p14:creationId xmlns:p14="http://schemas.microsoft.com/office/powerpoint/2010/main" val="2064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19">
        <p:circle/>
      </p:transition>
    </mc:Choice>
    <mc:Fallback xmlns="">
      <p:transition spd="slow" advTm="619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53EE-2EF5-25E1-DC5E-6545771A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76" y="365125"/>
            <a:ext cx="10095523" cy="1325563"/>
          </a:xfrm>
        </p:spPr>
        <p:txBody>
          <a:bodyPr/>
          <a:lstStyle/>
          <a:p>
            <a:r>
              <a:rPr lang="en-US" dirty="0"/>
              <a:t>                         </a:t>
            </a:r>
            <a:r>
              <a:rPr lang="en-US" b="1" i="1" dirty="0"/>
              <a:t>Schema Squad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AA6-212F-50AB-54F1-8AC677EF0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3" y="2006353"/>
            <a:ext cx="10528177" cy="417061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Mustafa Ihab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Mohamed Gamal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Kareem Mohamed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Ismail Abdelaziz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Eyad Mustafa                             </a:t>
            </a: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23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Supervisor  :</a:t>
            </a: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Dr Wael Zakaria</a:t>
            </a: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Dr </a:t>
            </a:r>
            <a:r>
              <a:rPr lang="en-US" sz="2300" b="1">
                <a:solidFill>
                  <a:schemeClr val="tx1">
                    <a:lumMod val="75000"/>
                  </a:schemeClr>
                </a:solidFill>
              </a:rPr>
              <a:t>Mohamed Hashem</a:t>
            </a:r>
            <a:endParaRPr lang="en-US" sz="23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2D8A0-6867-A9B0-2DA4-06DA8E8C6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15" y="1911595"/>
            <a:ext cx="5080000" cy="29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3225"/>
      </p:ext>
    </p:extLst>
  </p:cSld>
  <p:clrMapOvr>
    <a:masterClrMapping/>
  </p:clrMapOvr>
  <p:transition spd="slow" advTm="1897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4B4-5259-8F03-000F-7BB4709D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the country name with shows that is related to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87A6D-8EC0-DA2F-AEC6-C27E52C55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40" y="2047611"/>
            <a:ext cx="7724166" cy="4304028"/>
          </a:xfrm>
        </p:spPr>
      </p:pic>
    </p:spTree>
    <p:extLst>
      <p:ext uri="{BB962C8B-B14F-4D97-AF65-F5344CB8AC3E}">
        <p14:creationId xmlns:p14="http://schemas.microsoft.com/office/powerpoint/2010/main" val="34448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97">
        <p14:flip dir="r"/>
      </p:transition>
    </mc:Choice>
    <mc:Fallback xmlns="">
      <p:transition spd="slow" advTm="69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75-0249-14C1-7744-303410F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8-) Retrieve name of each viewer with age greater than 20.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837AE-2E52-AA6B-9528-FF507E99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2" y="2058840"/>
            <a:ext cx="7161284" cy="4227557"/>
          </a:xfrm>
        </p:spPr>
      </p:pic>
    </p:spTree>
    <p:extLst>
      <p:ext uri="{BB962C8B-B14F-4D97-AF65-F5344CB8AC3E}">
        <p14:creationId xmlns:p14="http://schemas.microsoft.com/office/powerpoint/2010/main" val="9362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35">
        <p14:gallery dir="l"/>
      </p:transition>
    </mc:Choice>
    <mc:Fallback xmlns="">
      <p:transition spd="slow" advTm="83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D8E1-5FF8-C8C2-FBBF-C38109F4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8" y="205716"/>
            <a:ext cx="6818671" cy="863907"/>
          </a:xfrm>
        </p:spPr>
        <p:txBody>
          <a:bodyPr>
            <a:normAutofit fontScale="90000"/>
          </a:bodyPr>
          <a:lstStyle/>
          <a:p>
            <a:r>
              <a:rPr lang="en-US" sz="3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on many tables &amp; joins </a:t>
            </a:r>
            <a:r>
              <a:rPr lang="en-US" sz="3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endParaRPr lang="en-US" sz="35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B0F593-E986-062C-72B0-409186770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03" y="3093558"/>
            <a:ext cx="8622341" cy="3317074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123D54-E8C6-A9F3-2AD7-144EA3E931F3}"/>
              </a:ext>
            </a:extLst>
          </p:cNvPr>
          <p:cNvCxnSpPr>
            <a:cxnSpLocks/>
          </p:cNvCxnSpPr>
          <p:nvPr/>
        </p:nvCxnSpPr>
        <p:spPr>
          <a:xfrm>
            <a:off x="1074174" y="1069623"/>
            <a:ext cx="5778910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806CC3B-AD6C-45EA-66F8-25D0864B578C}"/>
              </a:ext>
            </a:extLst>
          </p:cNvPr>
          <p:cNvSpPr/>
          <p:nvPr/>
        </p:nvSpPr>
        <p:spPr>
          <a:xfrm>
            <a:off x="68826" y="1637671"/>
            <a:ext cx="10675374" cy="9892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1-)Retrieve The name of viewer who watches Romantic shows.</a:t>
            </a:r>
          </a:p>
        </p:txBody>
      </p:sp>
    </p:spTree>
    <p:extLst>
      <p:ext uri="{BB962C8B-B14F-4D97-AF65-F5344CB8AC3E}">
        <p14:creationId xmlns:p14="http://schemas.microsoft.com/office/powerpoint/2010/main" val="1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695">
        <p14:ripple/>
      </p:transition>
    </mc:Choice>
    <mc:Fallback xmlns="">
      <p:transition spd="slow" advTm="169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9EE2-087A-AC76-4B8B-7DD3E71E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Name of shows that got at least one ten rating.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62E97-60B4-2023-20DA-CC182E12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2" y="2399340"/>
            <a:ext cx="8503494" cy="3303370"/>
          </a:xfrm>
        </p:spPr>
      </p:pic>
    </p:spTree>
    <p:extLst>
      <p:ext uri="{BB962C8B-B14F-4D97-AF65-F5344CB8AC3E}">
        <p14:creationId xmlns:p14="http://schemas.microsoft.com/office/powerpoint/2010/main" val="41851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70">
        <p14:window dir="vert"/>
      </p:transition>
    </mc:Choice>
    <mc:Fallback xmlns="">
      <p:transition spd="slow" advTm="37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9A33-C61E-5FCE-E5EB-754A7EC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Viewer Name , show Name , such that viewer method of payment is Yearly.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00024-90DC-E848-6B46-1284E7E4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3889"/>
            <a:ext cx="10515600" cy="4310448"/>
          </a:xfrm>
        </p:spPr>
      </p:pic>
    </p:spTree>
    <p:extLst>
      <p:ext uri="{BB962C8B-B14F-4D97-AF65-F5344CB8AC3E}">
        <p14:creationId xmlns:p14="http://schemas.microsoft.com/office/powerpoint/2010/main" val="963293167"/>
      </p:ext>
    </p:extLst>
  </p:cSld>
  <p:clrMapOvr>
    <a:masterClrMapping/>
  </p:clrMapOvr>
  <p:transition spd="slow" advTm="948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8432-0D4A-4053-59BB-3346A39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 Retrieve All information about entertainment show , production company and director id.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A200A-2176-5E40-843B-C519725F3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955"/>
            <a:ext cx="10762557" cy="4722658"/>
          </a:xfrm>
        </p:spPr>
      </p:pic>
    </p:spTree>
    <p:extLst>
      <p:ext uri="{BB962C8B-B14F-4D97-AF65-F5344CB8AC3E}">
        <p14:creationId xmlns:p14="http://schemas.microsoft.com/office/powerpoint/2010/main" val="17765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00">
        <p14:conveyor dir="l"/>
      </p:transition>
    </mc:Choice>
    <mc:Fallback xmlns="">
      <p:transition spd="slow" advTm="8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FE3B-F6A1-E462-F4D3-EC0060BC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 Retrieve every Person Name and SSN if the person is an actor even if it's null.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B5607-54CD-0C23-E25C-1F0F023EF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83" y="2071432"/>
            <a:ext cx="7366035" cy="4351338"/>
          </a:xfrm>
        </p:spPr>
      </p:pic>
    </p:spTree>
    <p:extLst>
      <p:ext uri="{BB962C8B-B14F-4D97-AF65-F5344CB8AC3E}">
        <p14:creationId xmlns:p14="http://schemas.microsoft.com/office/powerpoint/2010/main" val="2097016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80">
        <p15:prstTrans prst="prestige"/>
      </p:transition>
    </mc:Choice>
    <mc:Fallback xmlns="">
      <p:transition spd="slow" advTm="58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35D9-EE6C-53E4-AE5E-460310B4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All Movies of Cillian Murphy.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9464A-C286-159A-CC73-5124648FD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619"/>
            <a:ext cx="10515600" cy="4080387"/>
          </a:xfrm>
        </p:spPr>
      </p:pic>
    </p:spTree>
    <p:extLst>
      <p:ext uri="{BB962C8B-B14F-4D97-AF65-F5344CB8AC3E}">
        <p14:creationId xmlns:p14="http://schemas.microsoft.com/office/powerpoint/2010/main" val="313685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2">
        <p15:prstTrans prst="peelOff"/>
      </p:transition>
    </mc:Choice>
    <mc:Fallback xmlns="">
      <p:transition spd="slow" advTm="65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C79-C22C-FD81-9D60-253A10A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Show Names of Show That has been produced by a production company that was founded after 2000.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478C0-B5C2-1633-73E9-B3D414562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09" y="1985190"/>
            <a:ext cx="9850262" cy="4189467"/>
          </a:xfrm>
        </p:spPr>
      </p:pic>
    </p:spTree>
    <p:extLst>
      <p:ext uri="{BB962C8B-B14F-4D97-AF65-F5344CB8AC3E}">
        <p14:creationId xmlns:p14="http://schemas.microsoft.com/office/powerpoint/2010/main" val="4018951094"/>
      </p:ext>
    </p:extLst>
  </p:cSld>
  <p:clrMapOvr>
    <a:masterClrMapping/>
  </p:clrMapOvr>
  <p:transition spd="med" advTm="1192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1E33-A9EF-5100-3F3E-0225C220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8-) Retrieve The Name of a person whose an actor and an announcer at the same time.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04ED0-2ACB-FB02-9EA3-04396B0CD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0748"/>
            <a:ext cx="10515600" cy="3746091"/>
          </a:xfrm>
        </p:spPr>
      </p:pic>
    </p:spTree>
    <p:extLst>
      <p:ext uri="{BB962C8B-B14F-4D97-AF65-F5344CB8AC3E}">
        <p14:creationId xmlns:p14="http://schemas.microsoft.com/office/powerpoint/2010/main" val="351953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3351">
        <p14:glitter pattern="hexagon"/>
      </p:transition>
    </mc:Choice>
    <mc:Fallback xmlns="">
      <p:transition spd="slow" advTm="335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0B66-24E4-6D8A-1328-A1B583B2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17" y="110320"/>
            <a:ext cx="9711431" cy="1361132"/>
          </a:xfrm>
          <a:effectLst>
            <a:glow rad="127000">
              <a:schemeClr val="tx1">
                <a:alpha val="44000"/>
              </a:schemeClr>
            </a:glow>
            <a:outerShdw blurRad="63500" dist="177800" dir="9000000" sx="75000" sy="75000" algn="ctr" rotWithShape="0">
              <a:schemeClr val="tx1">
                <a:alpha val="46000"/>
              </a:schemeClr>
            </a:outerShdw>
            <a:reflection blurRad="25400" stA="43000" endPos="53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682A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Importance of Entertainment Show Platform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840B0A-8A23-A600-6DBA-B096F500E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5025" y="1183824"/>
            <a:ext cx="2466975" cy="18478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9D4A88-BDDB-2218-2079-9D4A984E35C3}"/>
              </a:ext>
            </a:extLst>
          </p:cNvPr>
          <p:cNvSpPr txBox="1"/>
          <p:nvPr/>
        </p:nvSpPr>
        <p:spPr>
          <a:xfrm>
            <a:off x="5759776" y="4591896"/>
            <a:ext cx="4336329" cy="73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76E66-A26D-9FD0-9CEE-687C0A25B738}"/>
              </a:ext>
            </a:extLst>
          </p:cNvPr>
          <p:cNvSpPr txBox="1"/>
          <p:nvPr/>
        </p:nvSpPr>
        <p:spPr>
          <a:xfrm>
            <a:off x="1564848" y="1737784"/>
            <a:ext cx="8003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1) We want to establish A platform for Entertainment Show.</a:t>
            </a:r>
          </a:p>
          <a:p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2) First we need to establish A database that we will use in order to manage this platform.</a:t>
            </a:r>
          </a:p>
          <a:p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3) This database will store some important information about users , actors , directors , Shows , production companies and more as we will show I the project. </a:t>
            </a:r>
          </a:p>
        </p:txBody>
      </p:sp>
    </p:spTree>
    <p:extLst>
      <p:ext uri="{BB962C8B-B14F-4D97-AF65-F5344CB8AC3E}">
        <p14:creationId xmlns:p14="http://schemas.microsoft.com/office/powerpoint/2010/main" val="27584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70">
        <p14:reveal/>
      </p:transition>
    </mc:Choice>
    <mc:Fallback xmlns="">
      <p:transition spd="slow" advTm="77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7F8F-F9A6-93D3-30A2-12DDAEAF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9-) Retrieve Director Name , Show name that's language is anything but "English“.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4E31D-EFBA-A0D3-0F42-057FEAE67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67" y="1894450"/>
            <a:ext cx="9493765" cy="4351338"/>
          </a:xfrm>
        </p:spPr>
      </p:pic>
    </p:spTree>
    <p:extLst>
      <p:ext uri="{BB962C8B-B14F-4D97-AF65-F5344CB8AC3E}">
        <p14:creationId xmlns:p14="http://schemas.microsoft.com/office/powerpoint/2010/main" val="14705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83">
        <p14:reveal/>
      </p:transition>
    </mc:Choice>
    <mc:Fallback xmlns="">
      <p:transition spd="slow" advTm="58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2468-33E7-C633-8050-8C9CE0E8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10-) Retrieve The Name of the Entertainment show which Rated by more than 5 from the viewer and also the viewer Name and The rate he gave to that certain show.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AFD33-3960-22C4-FE2E-555FCCD46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8" y="2141537"/>
            <a:ext cx="10586884" cy="4351338"/>
          </a:xfrm>
        </p:spPr>
      </p:pic>
    </p:spTree>
    <p:extLst>
      <p:ext uri="{BB962C8B-B14F-4D97-AF65-F5344CB8AC3E}">
        <p14:creationId xmlns:p14="http://schemas.microsoft.com/office/powerpoint/2010/main" val="3316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92">
        <p:split orient="vert"/>
      </p:transition>
    </mc:Choice>
    <mc:Fallback xmlns="">
      <p:transition spd="slow" advTm="292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8A0-6CD4-DA19-8D75-4994438A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11-) Retrieve Nickname , Name , Method Of Payment of each viewer that is older than 21.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2C091-BCC7-25F2-E0FA-90054C8F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6" y="1948370"/>
            <a:ext cx="10154334" cy="4442598"/>
          </a:xfrm>
        </p:spPr>
      </p:pic>
    </p:spTree>
    <p:extLst>
      <p:ext uri="{BB962C8B-B14F-4D97-AF65-F5344CB8AC3E}">
        <p14:creationId xmlns:p14="http://schemas.microsoft.com/office/powerpoint/2010/main" val="771050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2">
        <p15:prstTrans prst="fallOver"/>
      </p:transition>
    </mc:Choice>
    <mc:Fallback xmlns="">
      <p:transition spd="slow" advTm="682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5D4A-CF96-F84F-E8D1-271F5FC3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12-) Retrieve series ,tv show Names with the same Number of Seasons.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34BFB-D602-2A60-CE44-43133E60E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6" y="2146587"/>
            <a:ext cx="9859117" cy="4067400"/>
          </a:xfrm>
        </p:spPr>
      </p:pic>
    </p:spTree>
    <p:extLst>
      <p:ext uri="{BB962C8B-B14F-4D97-AF65-F5344CB8AC3E}">
        <p14:creationId xmlns:p14="http://schemas.microsoft.com/office/powerpoint/2010/main" val="1027318598"/>
      </p:ext>
    </p:extLst>
  </p:cSld>
  <p:clrMapOvr>
    <a:masterClrMapping/>
  </p:clrMapOvr>
  <p:transition spd="slow" advTm="828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348E-2E3A-42C0-41B8-00A74AE0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0"/>
            <a:ext cx="897439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using Aggregate functions :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8656AA-7B00-93A1-025C-71FF63CA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0" y="2374918"/>
            <a:ext cx="8935777" cy="415861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4ED836-12CC-0DDF-947D-4E32A5F798F2}"/>
              </a:ext>
            </a:extLst>
          </p:cNvPr>
          <p:cNvCxnSpPr/>
          <p:nvPr/>
        </p:nvCxnSpPr>
        <p:spPr>
          <a:xfrm>
            <a:off x="838200" y="1061884"/>
            <a:ext cx="838445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958FBE8-40F3-1754-B58D-8C98B10583D4}"/>
              </a:ext>
            </a:extLst>
          </p:cNvPr>
          <p:cNvSpPr/>
          <p:nvPr/>
        </p:nvSpPr>
        <p:spPr>
          <a:xfrm>
            <a:off x="361337" y="1532039"/>
            <a:ext cx="10894141" cy="3244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number of Male actors and Female actress. </a:t>
            </a:r>
          </a:p>
        </p:txBody>
      </p:sp>
    </p:spTree>
    <p:extLst>
      <p:ext uri="{BB962C8B-B14F-4D97-AF65-F5344CB8AC3E}">
        <p14:creationId xmlns:p14="http://schemas.microsoft.com/office/powerpoint/2010/main" val="864798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05">
        <p15:prstTrans prst="pageCurlDouble"/>
      </p:transition>
    </mc:Choice>
    <mc:Fallback xmlns="">
      <p:transition spd="slow" advTm="1405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9552-663F-D675-895C-6028B11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Director Name that's Nationality is American  and the show it produces.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0AD99-3799-D260-D2AA-03FFF2C85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2002163"/>
            <a:ext cx="10117393" cy="4280650"/>
          </a:xfrm>
        </p:spPr>
      </p:pic>
    </p:spTree>
    <p:extLst>
      <p:ext uri="{BB962C8B-B14F-4D97-AF65-F5344CB8AC3E}">
        <p14:creationId xmlns:p14="http://schemas.microsoft.com/office/powerpoint/2010/main" val="2644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60">
        <p14:pan dir="u"/>
      </p:transition>
    </mc:Choice>
    <mc:Fallback xmlns="">
      <p:transition spd="slow" advTm="6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5358-6620-A597-CF17-D559D3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the Announcer Name and the show that he presents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10327-27AB-3996-084D-9A4AE45C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9" y="1922175"/>
            <a:ext cx="10515600" cy="4570700"/>
          </a:xfrm>
        </p:spPr>
      </p:pic>
    </p:spTree>
    <p:extLst>
      <p:ext uri="{BB962C8B-B14F-4D97-AF65-F5344CB8AC3E}">
        <p14:creationId xmlns:p14="http://schemas.microsoft.com/office/powerpoint/2010/main" val="36723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616">
        <p:checker/>
      </p:transition>
    </mc:Choice>
    <mc:Fallback xmlns="">
      <p:transition spd="slow" advTm="616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854A-8487-DD20-2E91-9B4121A2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 Retrieve Average rating of each Entertainment show in a descending.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B25C5-6D6E-F7E6-68EA-23D2A6F5E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874786"/>
            <a:ext cx="8701548" cy="4351338"/>
          </a:xfrm>
        </p:spPr>
      </p:pic>
    </p:spTree>
    <p:extLst>
      <p:ext uri="{BB962C8B-B14F-4D97-AF65-F5344CB8AC3E}">
        <p14:creationId xmlns:p14="http://schemas.microsoft.com/office/powerpoint/2010/main" val="421569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85">
        <p159:morph option="byObject"/>
      </p:transition>
    </mc:Choice>
    <mc:Fallback xmlns="">
      <p:transition spd="slow" advTm="685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9615-5637-A8E8-261E-75D02098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 Retrieve Director Name of the Show Name that's type is Drama.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0B72C-EE82-05DD-EDA1-C4A58AF41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80" y="2122334"/>
            <a:ext cx="9422959" cy="4111318"/>
          </a:xfrm>
        </p:spPr>
      </p:pic>
    </p:spTree>
    <p:extLst>
      <p:ext uri="{BB962C8B-B14F-4D97-AF65-F5344CB8AC3E}">
        <p14:creationId xmlns:p14="http://schemas.microsoft.com/office/powerpoint/2010/main" val="9568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82">
        <p14:prism isContent="1" isInverted="1"/>
      </p:transition>
    </mc:Choice>
    <mc:Fallback xmlns="">
      <p:transition spd="slow" advTm="68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9AB6-D54D-BE8B-801E-77D7925E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Name of Production Company with total expenses greater than</a:t>
            </a:r>
            <a:r>
              <a:rPr lang="ar-EG" sz="32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9D1DA-67DC-5FCD-E5E8-FA2EA111C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76" y="1943612"/>
            <a:ext cx="9204276" cy="4447356"/>
          </a:xfrm>
        </p:spPr>
      </p:pic>
    </p:spTree>
    <p:extLst>
      <p:ext uri="{BB962C8B-B14F-4D97-AF65-F5344CB8AC3E}">
        <p14:creationId xmlns:p14="http://schemas.microsoft.com/office/powerpoint/2010/main" val="477126292"/>
      </p:ext>
    </p:extLst>
  </p:cSld>
  <p:clrMapOvr>
    <a:masterClrMapping/>
  </p:clrMapOvr>
  <p:transition spd="slow" advTm="104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E00B-6E03-2B78-10AB-92F67467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848" y="335902"/>
            <a:ext cx="4034672" cy="665840"/>
          </a:xfrm>
        </p:spPr>
        <p:txBody>
          <a:bodyPr>
            <a:no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REQUIERMENTS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63CC64-32B2-57D9-0860-B10806F1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09" y="0"/>
            <a:ext cx="3954741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14A59-3A61-906E-130A-FFCD014A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525" y="1419224"/>
            <a:ext cx="8018184" cy="5264379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The Following database is for Entertainment shows Platform :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A)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want to keep track of the company that produces these shows by gathering information about the company : “ founded year , Name , ID “.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B)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also keep track of each entertainment show : Name, year , the date they were released ,the production budget , the country it was made in , language , type , duration , specific age that allowed to watch a certain show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C)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Also store information about numbers of Episodes and seasons for each series and TV shows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D)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also store data about each Actor , Director and Announcer : SSN , First name , Last name , Gender , the Date of Birth and Nationality. Actors can participate in different movie &amp; series as well as Directors , Announcers introduce the TV shows with different celebrities.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Finally we keep data about each Viewer by collecting ID , Name , Birth Date. Every viewer has one profile which keep personal information about that one viewer like Email , Password , Nick Name and it does not repeat , method of payment , subscription type. Viewer can watches as many shows as he likes and can also rates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698F5-2E16-137C-69E0-222B1F7EC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6945" cy="13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7323"/>
      </p:ext>
    </p:extLst>
  </p:cSld>
  <p:clrMapOvr>
    <a:masterClrMapping/>
  </p:clrMapOvr>
  <p:transition spd="slow" advTm="2439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A86D-8BE2-AE35-53E9-27657EA5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show Name with the number of viewers that rated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BAD9E-A0D4-03EE-E7EF-B5630EEDE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7" y="2022270"/>
            <a:ext cx="9379974" cy="4351338"/>
          </a:xfrm>
        </p:spPr>
      </p:pic>
    </p:spTree>
    <p:extLst>
      <p:ext uri="{BB962C8B-B14F-4D97-AF65-F5344CB8AC3E}">
        <p14:creationId xmlns:p14="http://schemas.microsoft.com/office/powerpoint/2010/main" val="36372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0">
        <p:random/>
      </p:transition>
    </mc:Choice>
    <mc:Fallback xmlns="">
      <p:transition spd="slow" advTm="66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0AD3-02AD-0B4B-B5EF-C8E3FE66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84" y="165509"/>
            <a:ext cx="6359013" cy="1031056"/>
          </a:xfrm>
        </p:spPr>
        <p:txBody>
          <a:bodyPr/>
          <a:lstStyle/>
          <a:p>
            <a:r>
              <a:rPr lang="en-US" sz="4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nested Queries 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AC627-1C0D-7864-999D-3197870CD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3" y="2961644"/>
            <a:ext cx="10547555" cy="354379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B4D207-14AC-C2E5-B23D-97DAD20033CF}"/>
              </a:ext>
            </a:extLst>
          </p:cNvPr>
          <p:cNvCxnSpPr/>
          <p:nvPr/>
        </p:nvCxnSpPr>
        <p:spPr>
          <a:xfrm>
            <a:off x="1120877" y="1170039"/>
            <a:ext cx="571254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15DA21-0FCD-B864-5557-CB083E3F839F}"/>
              </a:ext>
            </a:extLst>
          </p:cNvPr>
          <p:cNvSpPr/>
          <p:nvPr/>
        </p:nvSpPr>
        <p:spPr>
          <a:xfrm>
            <a:off x="422789" y="1557466"/>
            <a:ext cx="10862186" cy="7767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Actors name for the movie with the highest "Production Expenses“.</a:t>
            </a:r>
          </a:p>
        </p:txBody>
      </p:sp>
    </p:spTree>
    <p:extLst>
      <p:ext uri="{BB962C8B-B14F-4D97-AF65-F5344CB8AC3E}">
        <p14:creationId xmlns:p14="http://schemas.microsoft.com/office/powerpoint/2010/main" val="14175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">
        <p14:prism isContent="1"/>
      </p:transition>
    </mc:Choice>
    <mc:Fallback xmlns="">
      <p:transition spd="slow" advTm="999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9F27-AB1C-4C95-A78B-59680C53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Name of the director that produces the show with the highest Production Budget.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1529A-E0DE-F8B1-7EE2-9DA840E3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65" y="2140906"/>
            <a:ext cx="9354438" cy="4053417"/>
          </a:xfrm>
        </p:spPr>
      </p:pic>
    </p:spTree>
    <p:extLst>
      <p:ext uri="{BB962C8B-B14F-4D97-AF65-F5344CB8AC3E}">
        <p14:creationId xmlns:p14="http://schemas.microsoft.com/office/powerpoint/2010/main" val="41091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">
        <p14:ferris dir="l"/>
      </p:transition>
    </mc:Choice>
    <mc:Fallback xmlns="">
      <p:transition spd="slow" advTm="449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0F64-DBA4-FAFA-740D-E99B8FE2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Show Name that was directed by The older director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6692A-271E-76A8-0AC6-E8C1F18B6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2035277"/>
            <a:ext cx="9763432" cy="4457598"/>
          </a:xfrm>
        </p:spPr>
      </p:pic>
    </p:spTree>
    <p:extLst>
      <p:ext uri="{BB962C8B-B14F-4D97-AF65-F5344CB8AC3E}">
        <p14:creationId xmlns:p14="http://schemas.microsoft.com/office/powerpoint/2010/main" val="3363107141"/>
      </p:ext>
    </p:extLst>
  </p:cSld>
  <p:clrMapOvr>
    <a:masterClrMapping/>
  </p:clrMapOvr>
  <p:transition spd="slow" advTm="858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E2B1-F16A-D359-3FC8-AD86A8D3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322" y="2746324"/>
            <a:ext cx="4375355" cy="1365351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4106F-9AC2-DA81-15F8-2CCAAC61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212">
        <p15:prstTrans prst="crush"/>
      </p:transition>
    </mc:Choice>
    <mc:Fallback xmlns="">
      <p:transition spd="slow" advTm="32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9E2-7A41-1142-5B45-BE69E3A7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792" y="365125"/>
            <a:ext cx="381622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i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EER-Diagram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013A4-D212-39DC-2EA8-B44ED6B8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3" y="0"/>
            <a:ext cx="3060441" cy="15320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FB827-3CE9-27CC-3AE5-7AA9E41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6713"/>
            <a:ext cx="12192000" cy="52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74">
        <p:circle/>
      </p:transition>
    </mc:Choice>
    <mc:Fallback xmlns="">
      <p:transition spd="slow" advTm="2074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CD8-95EC-22D5-EFAB-0EB9E32C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66" y="-142875"/>
            <a:ext cx="3678983" cy="12636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Relation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0BA5-5A4A-E606-9E43-0C090D2C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990600"/>
            <a:ext cx="11087099" cy="58674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1)Production company 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Name , Founded_Year 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2)Movie 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Movie_id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3)Entertainment Show ( 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Name , Year , Release date , Country , Language , Duration, Production Budget ,  Age_Restricted , Type , Company_Id  ,  Director_Id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4)Tv Shows 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Tv_ShowId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Seasons , episodes)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5)Series(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Series_Id 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Seasons , episodes)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6)Person ( 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 Fname  , Lname , Bdate , Gender ,Nationality)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7)Actor 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8)Director(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9)Announcer(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10)Viewer(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,Name ,Bdate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11)Profile(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Nickname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Email ,Password , Subscription Type ,Method of payment, </a:t>
            </a:r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12)Acts(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Movie_Id 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Series _Id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Actor _ SSN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13)present(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Announcer_SSN 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Show _ 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14)Watched by(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Entertainment_Show 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15) Rated by(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Entertainment_Show 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Rating)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DB633-1147-64A9-5092-285377FC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8604" y="4610619"/>
            <a:ext cx="2833396" cy="21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168">
        <p14:reveal/>
      </p:transition>
    </mc:Choice>
    <mc:Fallback xmlns="">
      <p:transition spd="slow" advTm="116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42C3-8BC6-8ACF-36F5-157E5FBB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5" y="209550"/>
            <a:ext cx="6867525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ER-Diagram on 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5E33E-265C-905E-FCFC-80698FE0D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690688"/>
            <a:ext cx="11943183" cy="5083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D096-251F-71F4-1C5E-D33050F5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9724" y="15907"/>
            <a:ext cx="2962275" cy="16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5">
        <p159:morph option="byWord"/>
      </p:transition>
    </mc:Choice>
    <mc:Fallback xmlns="">
      <p:transition spd="slow" advTm="108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888-9697-8C57-580B-1ADE5E0B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32" y="167148"/>
            <a:ext cx="2995126" cy="582561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Relation Schema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6A65A-26C6-5606-BBDA-9D03A87CA838}"/>
              </a:ext>
            </a:extLst>
          </p:cNvPr>
          <p:cNvCxnSpPr/>
          <p:nvPr/>
        </p:nvCxnSpPr>
        <p:spPr>
          <a:xfrm>
            <a:off x="4703532" y="855406"/>
            <a:ext cx="29951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5758221-1601-C3BB-8777-4E994F7E76E7}"/>
              </a:ext>
            </a:extLst>
          </p:cNvPr>
          <p:cNvSpPr/>
          <p:nvPr/>
        </p:nvSpPr>
        <p:spPr>
          <a:xfrm>
            <a:off x="2536438" y="1121781"/>
            <a:ext cx="2163098" cy="11134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AD1FC-3EEC-A8E3-9254-16AF9359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9" y="2450039"/>
            <a:ext cx="7343258" cy="4049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CAB4AA-2CB8-F681-9DF5-319666E6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987" y="3641620"/>
            <a:ext cx="1600200" cy="285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CB539-14D0-8426-2508-60200803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3"/>
            <a:ext cx="1168601" cy="15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77">
        <p14:reveal/>
      </p:transition>
    </mc:Choice>
    <mc:Fallback xmlns="">
      <p:transition spd="slow" advTm="197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1AA78-F59B-AC88-EF75-C0204D4D0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660" y="334296"/>
            <a:ext cx="3122611" cy="5100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Production Company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51AC45-9A4B-9E15-FFA0-5BE9FF57B9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0" y="1124238"/>
            <a:ext cx="3439005" cy="24863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3AF5F-2225-3155-5BB2-C11D415B7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660" y="3877654"/>
            <a:ext cx="1054510" cy="4009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Actor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7A8741-5EE8-1872-2B64-068C23DCBD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" y="4331084"/>
            <a:ext cx="1054510" cy="23845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2AF534-2256-E079-4B9D-DC2447F2DA19}"/>
              </a:ext>
            </a:extLst>
          </p:cNvPr>
          <p:cNvSpPr/>
          <p:nvPr/>
        </p:nvSpPr>
        <p:spPr>
          <a:xfrm>
            <a:off x="5060492" y="3656428"/>
            <a:ext cx="1227270" cy="5407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Director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256FC6-8A1B-2B9F-1A2D-586B0F0B3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64" y="4344981"/>
            <a:ext cx="1148798" cy="2384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A843B9-DC4F-9241-400E-0AFE955F2833}"/>
              </a:ext>
            </a:extLst>
          </p:cNvPr>
          <p:cNvSpPr/>
          <p:nvPr/>
        </p:nvSpPr>
        <p:spPr>
          <a:xfrm>
            <a:off x="9233320" y="3656428"/>
            <a:ext cx="1897626" cy="4424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Announcer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4FA81E-0460-9DBB-F64E-A56EAEA9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47" y="4331084"/>
            <a:ext cx="1336355" cy="2305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5BD7A5-6237-3466-BBDD-2DFECBA20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03" y="1024621"/>
            <a:ext cx="4395019" cy="1997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2B9092-CE24-337B-D48D-294498A88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13" y="3779274"/>
            <a:ext cx="1600200" cy="285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58D2C5-23D6-FA0A-03C5-2602F38F8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37" y="4362187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03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86">
        <p15:prstTrans prst="airplane"/>
      </p:transition>
    </mc:Choice>
    <mc:Fallback xmlns="">
      <p:transition spd="slow" advTm="308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460</TotalTime>
  <Words>1038</Words>
  <Application>Microsoft Office PowerPoint</Application>
  <PresentationFormat>Widescreen</PresentationFormat>
  <Paragraphs>98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Agency FB</vt:lpstr>
      <vt:lpstr>Andalus</vt:lpstr>
      <vt:lpstr>Aptos</vt:lpstr>
      <vt:lpstr>Arial</vt:lpstr>
      <vt:lpstr>Baskerville Old Face</vt:lpstr>
      <vt:lpstr>Bell MT</vt:lpstr>
      <vt:lpstr>Calibri</vt:lpstr>
      <vt:lpstr>Calibri Light</vt:lpstr>
      <vt:lpstr>Californian FB</vt:lpstr>
      <vt:lpstr>Impact</vt:lpstr>
      <vt:lpstr>Office Theme</vt:lpstr>
      <vt:lpstr>Entertainment Show Platform</vt:lpstr>
      <vt:lpstr>                         Schema Squad</vt:lpstr>
      <vt:lpstr>Importance of Entertainment Show Platform</vt:lpstr>
      <vt:lpstr>REQUIERMENTS</vt:lpstr>
      <vt:lpstr> EER-Diagram</vt:lpstr>
      <vt:lpstr>Relation Model</vt:lpstr>
      <vt:lpstr>ER-Diagram on WorkBench</vt:lpstr>
      <vt:lpstr>Relation Schema</vt:lpstr>
      <vt:lpstr>PowerPoint Presentation</vt:lpstr>
      <vt:lpstr>PowerPoint Presentation</vt:lpstr>
      <vt:lpstr>Viewer</vt:lpstr>
      <vt:lpstr>Acts</vt:lpstr>
      <vt:lpstr>Rate</vt:lpstr>
      <vt:lpstr>Queries</vt:lpstr>
      <vt:lpstr>2-)Retrieve The Name of each female actress.</vt:lpstr>
      <vt:lpstr>3-)Retrieve Company name and years since foundation in descending order.</vt:lpstr>
      <vt:lpstr>4-)Retrieve Entertainment Shows Type and their number.</vt:lpstr>
      <vt:lpstr>5-)Retrieve Show Name  that kids can watch under parents guide (PG13) and Language "English“.</vt:lpstr>
      <vt:lpstr>6-) Retrieve Movie Name and it's duration in hours.</vt:lpstr>
      <vt:lpstr>7-) Retrieve the country name with shows that is related to it.</vt:lpstr>
      <vt:lpstr>8-) Retrieve name of each viewer with age greater than 20.</vt:lpstr>
      <vt:lpstr>Queries on many tables &amp; joins :</vt:lpstr>
      <vt:lpstr>2-) Retrieve Name of shows that got at least one ten rating.</vt:lpstr>
      <vt:lpstr>3-) Retrieve Viewer Name , show Name , such that viewer method of payment is Yearly.</vt:lpstr>
      <vt:lpstr>4-) Retrieve All information about entertainment show , production company and director id.</vt:lpstr>
      <vt:lpstr>5-) Retrieve every Person Name and SSN if the person is an actor even if it's null.</vt:lpstr>
      <vt:lpstr>6-) Retrieve All Movies of Cillian Murphy.</vt:lpstr>
      <vt:lpstr>7-) Retrieve Show Names of Show That has been produced by a production company that was founded after 2000.</vt:lpstr>
      <vt:lpstr>8-) Retrieve The Name of a person whose an actor and an announcer at the same time.</vt:lpstr>
      <vt:lpstr>9-) Retrieve Director Name , Show name that's language is anything but "English“.</vt:lpstr>
      <vt:lpstr>10-) Retrieve The Name of the Entertainment show which Rated by more than 5 from the viewer and also the viewer Name and The rate he gave to that certain show.</vt:lpstr>
      <vt:lpstr>11-) Retrieve Nickname , Name , Method Of Payment of each viewer that is older than 21.</vt:lpstr>
      <vt:lpstr>12-) Retrieve series ,tv show Names with the same Number of Seasons.</vt:lpstr>
      <vt:lpstr>Queries using Aggregate functions :</vt:lpstr>
      <vt:lpstr>2-) Retrieve Director Name that's Nationality is American  and the show it produces.</vt:lpstr>
      <vt:lpstr>3-) Retrieve the Announcer Name and the show that he presents it.</vt:lpstr>
      <vt:lpstr>4-) Retrieve Average rating of each Entertainment show in a descending.</vt:lpstr>
      <vt:lpstr>5-) Retrieve Director Name of the Show Name that's type is Drama.</vt:lpstr>
      <vt:lpstr>6-) Retrieve Name of Production Company with total expenses greater than million.</vt:lpstr>
      <vt:lpstr>7-) Retrieve show Name with the number of viewers that rated it.</vt:lpstr>
      <vt:lpstr>Some nested Queries :</vt:lpstr>
      <vt:lpstr>2-) Retrieve Name of the director that produces the show with the highest Production Budget.</vt:lpstr>
      <vt:lpstr>3-) Retrieve Show Name that was directed by The older director.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Entertainment Show Platform</dc:title>
  <dc:creator>Mustafa</dc:creator>
  <cp:lastModifiedBy>ah2196760@gmail.com</cp:lastModifiedBy>
  <cp:revision>13</cp:revision>
  <dcterms:created xsi:type="dcterms:W3CDTF">2023-12-09T18:48:51Z</dcterms:created>
  <dcterms:modified xsi:type="dcterms:W3CDTF">2023-12-18T08:00:30Z</dcterms:modified>
</cp:coreProperties>
</file>